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0F2F0-E320-4DBC-ADE5-2CA5E64B9F65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573CA-CC03-4A2A-8409-0C0EE1D9E33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648072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Maggioranze (nelle elezioni)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848872" cy="4824536"/>
          </a:xfrm>
        </p:spPr>
        <p:txBody>
          <a:bodyPr/>
          <a:lstStyle/>
          <a:p>
            <a:pPr marL="514350" indent="-514350" algn="l">
              <a:buAutoNum type="alphaLcParenR"/>
            </a:pPr>
            <a:r>
              <a:rPr lang="it-IT" dirty="0" smtClean="0">
                <a:solidFill>
                  <a:srgbClr val="00B050"/>
                </a:solidFill>
              </a:rPr>
              <a:t>Maggioranza relativa </a:t>
            </a:r>
            <a:r>
              <a:rPr lang="it-IT" dirty="0" smtClean="0">
                <a:solidFill>
                  <a:schemeClr val="tx1"/>
                </a:solidFill>
              </a:rPr>
              <a:t>= 1 voto più degli altri (</a:t>
            </a:r>
            <a:r>
              <a:rPr lang="it-IT" i="1" dirty="0" err="1" smtClean="0">
                <a:solidFill>
                  <a:schemeClr val="tx1"/>
                </a:solidFill>
              </a:rPr>
              <a:t>plurality</a:t>
            </a:r>
            <a:r>
              <a:rPr lang="it-IT" i="1" dirty="0" smtClean="0">
                <a:solidFill>
                  <a:schemeClr val="tx1"/>
                </a:solidFill>
              </a:rPr>
              <a:t>: “first </a:t>
            </a:r>
            <a:r>
              <a:rPr lang="it-IT" i="1" dirty="0" err="1" smtClean="0">
                <a:solidFill>
                  <a:schemeClr val="tx1"/>
                </a:solidFill>
              </a:rPr>
              <a:t>past</a:t>
            </a:r>
            <a:r>
              <a:rPr lang="it-IT" i="1" dirty="0" smtClean="0">
                <a:solidFill>
                  <a:schemeClr val="tx1"/>
                </a:solidFill>
              </a:rPr>
              <a:t> the post”)</a:t>
            </a:r>
          </a:p>
          <a:p>
            <a:pPr marL="514350" indent="-514350" algn="l">
              <a:buAutoNum type="alphaLcParenR"/>
            </a:pPr>
            <a:r>
              <a:rPr lang="it-IT" dirty="0" smtClean="0">
                <a:solidFill>
                  <a:srgbClr val="00B050"/>
                </a:solidFill>
              </a:rPr>
              <a:t>Maggioranza voti espressi </a:t>
            </a:r>
            <a:r>
              <a:rPr lang="it-IT" dirty="0" smtClean="0">
                <a:solidFill>
                  <a:schemeClr val="tx1"/>
                </a:solidFill>
              </a:rPr>
              <a:t>= 1/2 + 1 dei voti validi (</a:t>
            </a:r>
            <a:r>
              <a:rPr lang="it-IT" i="1" dirty="0" err="1" smtClean="0">
                <a:solidFill>
                  <a:schemeClr val="tx1"/>
                </a:solidFill>
              </a:rPr>
              <a:t>majority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buAutoNum type="alphaLcParenR"/>
            </a:pPr>
            <a:r>
              <a:rPr lang="it-IT" dirty="0" smtClean="0">
                <a:solidFill>
                  <a:srgbClr val="00B050"/>
                </a:solidFill>
              </a:rPr>
              <a:t>Maggioranza assoluta</a:t>
            </a:r>
            <a:r>
              <a:rPr lang="it-IT" dirty="0" smtClean="0">
                <a:solidFill>
                  <a:schemeClr val="tx1"/>
                </a:solidFill>
              </a:rPr>
              <a:t> = </a:t>
            </a:r>
            <a:r>
              <a:rPr lang="it-IT" dirty="0" smtClean="0">
                <a:solidFill>
                  <a:schemeClr val="tx1"/>
                </a:solidFill>
              </a:rPr>
              <a:t>1/2 + 1 degli elettori</a:t>
            </a:r>
          </a:p>
          <a:p>
            <a:pPr marL="514350" indent="-514350" algn="l">
              <a:buAutoNum type="alphaLcParenR"/>
            </a:pPr>
            <a:r>
              <a:rPr lang="it-IT" dirty="0" smtClean="0">
                <a:solidFill>
                  <a:srgbClr val="00B050"/>
                </a:solidFill>
              </a:rPr>
              <a:t>Maggioranza qualificata</a:t>
            </a:r>
            <a:r>
              <a:rPr lang="it-IT" dirty="0" smtClean="0">
                <a:solidFill>
                  <a:schemeClr val="tx1"/>
                </a:solidFill>
              </a:rPr>
              <a:t> = 3/5, 2/3 … (per es. art. 83 Cost. e art. 3, Legge cost. </a:t>
            </a:r>
            <a:r>
              <a:rPr lang="it-IT" smtClean="0">
                <a:solidFill>
                  <a:schemeClr val="tx1"/>
                </a:solidFill>
              </a:rPr>
              <a:t>2/1967</a:t>
            </a:r>
            <a:endParaRPr lang="it-IT" dirty="0" smtClean="0">
              <a:solidFill>
                <a:schemeClr val="tx1"/>
              </a:solidFill>
            </a:endParaRPr>
          </a:p>
          <a:p>
            <a:pPr marL="514350" indent="-514350" algn="l"/>
            <a:endParaRPr lang="it-IT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Elezione PDR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Art. 83.</a:t>
            </a:r>
          </a:p>
          <a:p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Il Presidente della Repubblica è eletto dal Parlamento in seduta comune dei suoi membri.</a:t>
            </a:r>
          </a:p>
          <a:p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All'elezione partecipano tre delegati per ogni Regione eletti dal Consiglio regionale in modo che sia assicurata la rappresentanza delle minoranze. La Valle d'Aosta ha un solo delegato.</a:t>
            </a:r>
          </a:p>
          <a:p>
            <a:r>
              <a:rPr lang="it-IT" dirty="0"/>
              <a:t>L'elezione del Presidente della Repubblica ha luogo per scrutinio segreto a maggioranza di </a:t>
            </a:r>
            <a:r>
              <a:rPr lang="it-IT" dirty="0">
                <a:solidFill>
                  <a:srgbClr val="00B050"/>
                </a:solidFill>
              </a:rPr>
              <a:t>due terzi dell'assemblea</a:t>
            </a:r>
            <a:r>
              <a:rPr lang="it-IT" dirty="0"/>
              <a:t>. Dopo il terzo scrutinio è sufficiente la </a:t>
            </a:r>
            <a:r>
              <a:rPr lang="it-IT" dirty="0">
                <a:solidFill>
                  <a:srgbClr val="00B050"/>
                </a:solidFill>
              </a:rPr>
              <a:t>maggioranza assoluta</a:t>
            </a:r>
            <a:r>
              <a:rPr lang="it-IT" dirty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cost. 2/1967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>3.</a:t>
            </a:r>
            <a:r>
              <a:rPr lang="it-IT" dirty="0"/>
              <a:t> - I giudici della Corte costituzionale che nomina il Parlamento sono eletti da questo in seduta comune delle due Camere, a scrutinio segreto e con la </a:t>
            </a:r>
            <a:r>
              <a:rPr lang="it-IT" dirty="0">
                <a:solidFill>
                  <a:srgbClr val="00B050"/>
                </a:solidFill>
              </a:rPr>
              <a:t>maggioranza dei due terzi </a:t>
            </a:r>
            <a:r>
              <a:rPr lang="it-IT" dirty="0"/>
              <a:t>dei componenti l'Assemblea (1). Per gli scrutini successivi al terzo è sufficiente la </a:t>
            </a:r>
            <a:r>
              <a:rPr lang="it-IT" dirty="0">
                <a:solidFill>
                  <a:srgbClr val="00B050"/>
                </a:solidFill>
              </a:rPr>
              <a:t>maggioranza dei tre quinti</a:t>
            </a:r>
            <a:r>
              <a:rPr lang="it-IT" dirty="0"/>
              <a:t> dei componenti l'Assemblea.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151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Maggioranze (nelle elezioni)</vt:lpstr>
      <vt:lpstr>Elezione PDR</vt:lpstr>
      <vt:lpstr>Legge cost. 2/1967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Maggioranze (nelle elezioni)</dc:title>
  <dc:creator> </dc:creator>
  <cp:lastModifiedBy> </cp:lastModifiedBy>
  <cp:revision>3</cp:revision>
  <dcterms:created xsi:type="dcterms:W3CDTF">2012-10-15T09:08:46Z</dcterms:created>
  <dcterms:modified xsi:type="dcterms:W3CDTF">2012-10-15T09:29:09Z</dcterms:modified>
</cp:coreProperties>
</file>